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3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92" r:id="rId32"/>
    <p:sldId id="286" r:id="rId33"/>
    <p:sldId id="287" r:id="rId34"/>
    <p:sldId id="288" r:id="rId35"/>
    <p:sldId id="289" r:id="rId36"/>
    <p:sldId id="290" r:id="rId37"/>
    <p:sldId id="29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446AF-C2D4-4715-7CA7-9842D09BDE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054950-77E5-6228-845B-B5694A30F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D6E6F-DDE2-1B71-AF50-E72696B1C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0472-0393-4721-97AB-24D6499696A7}" type="datetimeFigureOut">
              <a:rPr lang="en-IN" smtClean="0"/>
              <a:t>17-03-2025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EA95A-5875-E001-3A86-BFAF142CB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3E52D-7981-0AA7-CCDB-388559E98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083F4-BF89-48A8-91AD-1EC0716F47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4226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D729C-13C0-4673-C3B0-80EAB7D0D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76AD5E-FC06-3F14-1DE9-29CEB31B67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56137-54BA-8AEA-B29A-31D9FCD97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0472-0393-4721-97AB-24D6499696A7}" type="datetimeFigureOut">
              <a:rPr lang="en-IN" smtClean="0"/>
              <a:t>17-03-2025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0877C-A955-71E5-B9C1-BC49A227F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13CB9-F00E-F72B-CA3D-A4AA0E227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083F4-BF89-48A8-91AD-1EC0716F47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7021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6FC33D-0489-63EA-0E7A-7033AA42EE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BA67DE-BC37-21FB-352E-3BF243278A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24667-4CC8-AE3E-6629-5F6409207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0472-0393-4721-97AB-24D6499696A7}" type="datetimeFigureOut">
              <a:rPr lang="en-IN" smtClean="0"/>
              <a:t>17-03-2025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29E1A-9201-D35B-F3DB-B29D14D27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91391-6479-B8EB-6CA4-2C6201111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083F4-BF89-48A8-91AD-1EC0716F47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2373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A7AB3-D771-24D1-CFFC-7C5791424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DCCEC-3ED7-FCAE-C556-3BE8467D4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B433D-7CC9-2441-434D-295F3F62C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0472-0393-4721-97AB-24D6499696A7}" type="datetimeFigureOut">
              <a:rPr lang="en-IN" smtClean="0"/>
              <a:t>17-03-2025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A6011-6C6D-3091-DCE4-31B2C8078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40E91-A216-42CF-AA8C-7A12458B5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083F4-BF89-48A8-91AD-1EC0716F47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0174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0A017-64A7-67E8-E461-CA3363845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0C3930-867C-048F-B53C-B9F3383C4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7AF818-36F4-5445-CB59-E52E4261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0472-0393-4721-97AB-24D6499696A7}" type="datetimeFigureOut">
              <a:rPr lang="en-IN" smtClean="0"/>
              <a:t>17-03-2025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B1306-46AA-39A5-DD52-200151B94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3F693-A3F2-FC59-3F41-2EE638471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083F4-BF89-48A8-91AD-1EC0716F47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5492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DF66A-4D54-6950-EA88-DA373082C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37FA6-E57E-DEC1-608E-B084B956B3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627C7E-D5E8-171B-B0C5-C7A92DE15C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A42E76-D498-D8AE-47CC-E6D9FD6D5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0472-0393-4721-97AB-24D6499696A7}" type="datetimeFigureOut">
              <a:rPr lang="en-IN" smtClean="0"/>
              <a:t>17-03-2025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294550-93DA-F02E-0B56-89115E5D0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F9F15-FA79-3A6E-5064-A6B0FC3E2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083F4-BF89-48A8-91AD-1EC0716F47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5819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8D0CB-3E6A-115E-621C-5A4AB6787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B5BA6A-B72C-3BC1-E7C1-8758823C2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326501-45B1-4E37-3C74-7EC9933B26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11E31C-EFA2-4240-355D-505CC47858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1AB1FF-C883-74BF-D965-AF4E333A85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8083A2-AE9F-504F-3B31-4B9C6CFEF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0472-0393-4721-97AB-24D6499696A7}" type="datetimeFigureOut">
              <a:rPr lang="en-IN" smtClean="0"/>
              <a:t>17-03-2025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894B8-6914-805A-2BAE-A1F0C1427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0E8D00-4961-3F1E-A36E-0BC6526CD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083F4-BF89-48A8-91AD-1EC0716F47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012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E5A3C-596B-7F15-1EB1-3D92F28D3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191460-C6F5-A30E-A157-5E9E6F4C9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0472-0393-4721-97AB-24D6499696A7}" type="datetimeFigureOut">
              <a:rPr lang="en-IN" smtClean="0"/>
              <a:t>17-03-2025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EE7AAD-2358-E5EE-6E20-3A8112D30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CACCDE-7FF4-0D73-B5E4-EF50DD315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083F4-BF89-48A8-91AD-1EC0716F47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5504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E259B2-215C-FBA7-3D51-85D3F7C14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0472-0393-4721-97AB-24D6499696A7}" type="datetimeFigureOut">
              <a:rPr lang="en-IN" smtClean="0"/>
              <a:t>17-03-2025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21C0B-D73E-FC58-97C9-6B9822253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AA9AB-C97A-BAEF-32EE-B23733827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083F4-BF89-48A8-91AD-1EC0716F47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6911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F55D6-B3B3-2053-6DBE-AA14F21CF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B5A65-F5F4-D678-653A-2B7CF6740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6BCA3C-8D04-2072-6739-A2B6D0F822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3A616-D3AB-7C0F-09AA-EDE61A68F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0472-0393-4721-97AB-24D6499696A7}" type="datetimeFigureOut">
              <a:rPr lang="en-IN" smtClean="0"/>
              <a:t>17-03-2025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D36FF-0D74-4DFA-4EA5-475A65E91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C4F85A-AC77-E04A-FA88-D99F5BB04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083F4-BF89-48A8-91AD-1EC0716F47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0833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0E27A-8CD5-7A63-6A07-5461D644F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E9B3E4-FD07-E553-B87B-4FCD59B06A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2C65F9-1C85-D422-6472-8BAA49F1B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7B0728-D5C4-3E43-4B79-B7F152871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10472-0393-4721-97AB-24D6499696A7}" type="datetimeFigureOut">
              <a:rPr lang="en-IN" smtClean="0"/>
              <a:t>17-03-2025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5815F-9A00-0B46-49BF-FBBCBCAFF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275B5F-97A8-3D2B-39E9-95E0FDD36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083F4-BF89-48A8-91AD-1EC0716F47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7812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6842D4-6F6E-06F7-BD4D-850451413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57907-0718-F06D-BC32-FE8CFC7528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7C485-8FBE-E20D-9794-DEE46A7598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D10472-0393-4721-97AB-24D6499696A7}" type="datetimeFigureOut">
              <a:rPr lang="en-IN" smtClean="0"/>
              <a:t>17-03-2025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DDC8F-E1EA-0E1F-0DD3-1D3793775A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A2C1E-00AF-C2FF-DDC9-BC90CE69B7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083F4-BF89-48A8-91AD-1EC0716F47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8098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952F1-A974-D16B-F9FA-21987F58BF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Java Server Pages (JSP)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79360A-9C96-7875-FE99-35B05CEB23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792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93615-C3DC-56C0-E919-D40D9FF46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JSPs and Servlets?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ACAF01-F206-1982-8FD6-C3D61E621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7533" y="1785938"/>
            <a:ext cx="10196933" cy="4351337"/>
          </a:xfrm>
        </p:spPr>
      </p:pic>
    </p:spTree>
    <p:extLst>
      <p:ext uri="{BB962C8B-B14F-4D97-AF65-F5344CB8AC3E}">
        <p14:creationId xmlns:p14="http://schemas.microsoft.com/office/powerpoint/2010/main" val="4015527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C926B-1D21-C9C1-85AA-3F463D0FF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Types of Web Apps can you create?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066B9-D381-A764-A73E-348AC7BEB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200000"/>
              </a:lnSpc>
            </a:pPr>
            <a:r>
              <a:rPr lang="en-IN" dirty="0"/>
              <a:t>Any industry …</a:t>
            </a:r>
          </a:p>
          <a:p>
            <a:pPr>
              <a:lnSpc>
                <a:spcPct val="200000"/>
              </a:lnSpc>
            </a:pPr>
            <a:r>
              <a:rPr lang="en-IN" dirty="0"/>
              <a:t>E-commerce</a:t>
            </a:r>
          </a:p>
          <a:p>
            <a:pPr>
              <a:lnSpc>
                <a:spcPct val="200000"/>
              </a:lnSpc>
            </a:pPr>
            <a:r>
              <a:rPr lang="en-IN" dirty="0"/>
              <a:t>Student / Employee Tracking</a:t>
            </a:r>
          </a:p>
          <a:p>
            <a:pPr>
              <a:lnSpc>
                <a:spcPct val="200000"/>
              </a:lnSpc>
            </a:pPr>
            <a:r>
              <a:rPr lang="en-IN" dirty="0"/>
              <a:t>Restaurant / Hotel Reservations</a:t>
            </a:r>
          </a:p>
          <a:p>
            <a:pPr>
              <a:lnSpc>
                <a:spcPct val="200000"/>
              </a:lnSpc>
            </a:pPr>
            <a:r>
              <a:rPr lang="en-IN" dirty="0"/>
              <a:t>Social Media</a:t>
            </a:r>
          </a:p>
          <a:p>
            <a:pPr>
              <a:lnSpc>
                <a:spcPct val="200000"/>
              </a:lnSpc>
            </a:pPr>
            <a:r>
              <a:rPr lang="en-US" dirty="0"/>
              <a:t>Any type of app … no limits … be creative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9506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3BCA4-0E59-3229-6BC7-2E3433903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Building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B0077-FAE3-5BDB-6046-077013A30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en-US" dirty="0"/>
              <a:t>JSPs and Servlets are key components of the Java Enterprise Edition (Java EE)</a:t>
            </a:r>
          </a:p>
          <a:p>
            <a:pPr>
              <a:lnSpc>
                <a:spcPct val="200000"/>
              </a:lnSpc>
            </a:pPr>
            <a:r>
              <a:rPr lang="en-US" dirty="0"/>
              <a:t>Popular MVC frameworks are actually built on top of JSP and Servlets</a:t>
            </a:r>
          </a:p>
          <a:p>
            <a:pPr lvl="1">
              <a:lnSpc>
                <a:spcPct val="200000"/>
              </a:lnSpc>
            </a:pPr>
            <a:r>
              <a:rPr lang="en-IN" dirty="0"/>
              <a:t>Sprin</a:t>
            </a:r>
            <a:r>
              <a:rPr lang="en-US" dirty="0"/>
              <a:t>g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JSF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Struts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1650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D827F-3298-2959-F59A-0AFCB0007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Required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C3807-CA67-CB94-370E-51C92F988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IN" dirty="0"/>
              <a:t>JDK</a:t>
            </a:r>
          </a:p>
          <a:p>
            <a:pPr>
              <a:lnSpc>
                <a:spcPct val="200000"/>
              </a:lnSpc>
            </a:pPr>
            <a:r>
              <a:rPr lang="en-IN" dirty="0"/>
              <a:t>Apache Tomcat</a:t>
            </a:r>
          </a:p>
          <a:p>
            <a:pPr>
              <a:lnSpc>
                <a:spcPct val="200000"/>
              </a:lnSpc>
            </a:pPr>
            <a:r>
              <a:rPr lang="en-IN" dirty="0"/>
              <a:t>IDE (Eclipse)</a:t>
            </a:r>
          </a:p>
        </p:txBody>
      </p:sp>
    </p:spTree>
    <p:extLst>
      <p:ext uri="{BB962C8B-B14F-4D97-AF65-F5344CB8AC3E}">
        <p14:creationId xmlns:p14="http://schemas.microsoft.com/office/powerpoint/2010/main" val="1597672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0EBFC-CFA7-643C-F151-0A4F8EBCC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C5C05-8D13-E58C-CB86-5F7B80E28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HTML page with some Java code sprinkled in…</a:t>
            </a:r>
          </a:p>
          <a:p>
            <a:r>
              <a:rPr lang="en-IN" dirty="0"/>
              <a:t>Include dynamic content from Java code</a:t>
            </a:r>
            <a:endParaRPr lang="en-US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E34D7-1E6C-5F70-1333-7A4052DF6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953" y="3083364"/>
            <a:ext cx="4094622" cy="306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13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061A5-B166-6DB3-6177-1286D316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the JSP processed?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27ABF-8364-179C-7690-8CED2ED4D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JSP is processed on the server</a:t>
            </a:r>
          </a:p>
          <a:p>
            <a:r>
              <a:rPr lang="en-US" dirty="0"/>
              <a:t>Results of Java code included in HTML returned to browser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6B0A6-FC2B-5FDC-9D7C-E4A12698E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804" y="3071344"/>
            <a:ext cx="10515600" cy="288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41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3B98F-B3D0-E9C4-F517-EB15B08A3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place JSP file?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F65B5-E351-D62B-028B-F653A1749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JSP file goes in your </a:t>
            </a:r>
            <a:r>
              <a:rPr lang="en-US" dirty="0" err="1"/>
              <a:t>WebContent</a:t>
            </a:r>
            <a:r>
              <a:rPr lang="en-US" dirty="0"/>
              <a:t> folder</a:t>
            </a:r>
          </a:p>
          <a:p>
            <a:r>
              <a:rPr lang="en-IN" dirty="0"/>
              <a:t>Must have .</a:t>
            </a:r>
            <a:r>
              <a:rPr lang="en-IN" dirty="0" err="1"/>
              <a:t>jsp</a:t>
            </a:r>
            <a:r>
              <a:rPr lang="en-IN" dirty="0"/>
              <a:t> extension</a:t>
            </a:r>
            <a:endParaRPr lang="en-US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F30059-88A3-9FC4-B254-031F96767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337" y="3231573"/>
            <a:ext cx="6087325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220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F3C07-9200-2B95-0BDC-A6C120180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064DA-168E-2677-514B-D4F97FD65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File: </a:t>
            </a:r>
            <a:r>
              <a:rPr lang="en-IN" dirty="0" err="1"/>
              <a:t>helloworld.jsp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F7D6E4-7E21-FE70-8CFD-8FA499023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29" y="2447155"/>
            <a:ext cx="9705684" cy="387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490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15229-28D9-1701-0678-2E27C4075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JSP Scripting Elements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A8B9B8-AAE2-67C8-C521-CDEDA79577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0756"/>
            <a:ext cx="10515600" cy="4121075"/>
          </a:xfrm>
        </p:spPr>
      </p:pic>
    </p:spTree>
    <p:extLst>
      <p:ext uri="{BB962C8B-B14F-4D97-AF65-F5344CB8AC3E}">
        <p14:creationId xmlns:p14="http://schemas.microsoft.com/office/powerpoint/2010/main" val="1675173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C0112-DA41-F3CF-3CCA-67A392201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JSP Expression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EC658-073E-D370-6470-366A919C6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Compute an expression</a:t>
            </a:r>
          </a:p>
          <a:p>
            <a:r>
              <a:rPr lang="en-US" dirty="0"/>
              <a:t>Result is included in HTML returned to browser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0AB24C-7CE9-4EBD-3990-85CA07818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360" y="3790219"/>
            <a:ext cx="8524678" cy="111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84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14FB-D819-8DD5-079A-995F9AB9B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Road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E7CFC-F92D-F608-0324-9F99A28BA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200000"/>
              </a:lnSpc>
            </a:pPr>
            <a:r>
              <a:rPr lang="en-US" dirty="0"/>
              <a:t>Getting Started with JSP: Dev Environment</a:t>
            </a:r>
          </a:p>
          <a:p>
            <a:pPr>
              <a:lnSpc>
                <a:spcPct val="200000"/>
              </a:lnSpc>
            </a:pPr>
            <a:r>
              <a:rPr lang="en-IN" dirty="0"/>
              <a:t>Explore JSP scripting elements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Reading HTML form data with JSP</a:t>
            </a:r>
          </a:p>
          <a:p>
            <a:pPr>
              <a:lnSpc>
                <a:spcPct val="200000"/>
              </a:lnSpc>
            </a:pPr>
            <a:r>
              <a:rPr lang="en-US" dirty="0"/>
              <a:t>Manage application state with Cookies and Sessions</a:t>
            </a:r>
          </a:p>
          <a:p>
            <a:pPr>
              <a:lnSpc>
                <a:spcPct val="200000"/>
              </a:lnSpc>
            </a:pPr>
            <a:r>
              <a:rPr lang="en-IN" dirty="0"/>
              <a:t>and much more …</a:t>
            </a:r>
          </a:p>
        </p:txBody>
      </p:sp>
    </p:spTree>
    <p:extLst>
      <p:ext uri="{BB962C8B-B14F-4D97-AF65-F5344CB8AC3E}">
        <p14:creationId xmlns:p14="http://schemas.microsoft.com/office/powerpoint/2010/main" val="563967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BEB08-AB64-9BF5-DC0C-76FBB6F79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JSP Expression -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91CD2A-78BE-D2DE-73B8-545DD45D01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23954"/>
            <a:ext cx="10515600" cy="3154679"/>
          </a:xfrm>
        </p:spPr>
      </p:pic>
    </p:spTree>
    <p:extLst>
      <p:ext uri="{BB962C8B-B14F-4D97-AF65-F5344CB8AC3E}">
        <p14:creationId xmlns:p14="http://schemas.microsoft.com/office/powerpoint/2010/main" val="4219966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CE570-FDB7-C6A4-7508-507EAE481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JSP Expression - More Examples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ECE40A-66A9-8FB0-BAB6-29343CB6D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98052"/>
            <a:ext cx="10515600" cy="3006483"/>
          </a:xfrm>
        </p:spPr>
      </p:pic>
    </p:spTree>
    <p:extLst>
      <p:ext uri="{BB962C8B-B14F-4D97-AF65-F5344CB8AC3E}">
        <p14:creationId xmlns:p14="http://schemas.microsoft.com/office/powerpoint/2010/main" val="578787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26341-FEC9-9CA8-B0DC-617689EF2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JSP </a:t>
            </a:r>
            <a:r>
              <a:rPr lang="en-IN" dirty="0" err="1"/>
              <a:t>Scriptlets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E983B-F390-BB38-2536-ED0D1D583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 1 to many lines of Java code</a:t>
            </a:r>
          </a:p>
          <a:p>
            <a:r>
              <a:rPr lang="en-US" dirty="0"/>
              <a:t>To include content in the page use: </a:t>
            </a:r>
            <a:r>
              <a:rPr lang="en-US" dirty="0" err="1"/>
              <a:t>out.println</a:t>
            </a:r>
            <a:r>
              <a:rPr lang="en-US" dirty="0"/>
              <a:t>(…)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590C09-244B-EDEB-DE7A-BCDD880FF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642" y="3286056"/>
            <a:ext cx="7144712" cy="225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83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1D959-7A82-1510-A5D9-8D194CFAD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JSP </a:t>
            </a:r>
            <a:r>
              <a:rPr lang="en-IN" dirty="0" err="1"/>
              <a:t>Scriptlet</a:t>
            </a:r>
            <a:r>
              <a:rPr lang="en-IN" dirty="0"/>
              <a:t>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47B8D-A423-55C3-A1E0-B777AC81D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Hello World of Java</a:t>
            </a:r>
          </a:p>
          <a:p>
            <a:endParaRPr lang="en-IN" dirty="0"/>
          </a:p>
          <a:p>
            <a:r>
              <a:rPr lang="en-IN" dirty="0"/>
              <a:t>&lt;% </a:t>
            </a:r>
          </a:p>
          <a:p>
            <a:r>
              <a:rPr lang="en-IN" dirty="0"/>
              <a:t>       for (int </a:t>
            </a:r>
            <a:r>
              <a:rPr lang="en-IN" dirty="0" err="1"/>
              <a:t>i</a:t>
            </a:r>
            <a:r>
              <a:rPr lang="en-IN" dirty="0"/>
              <a:t>=1; I &lt; 5; </a:t>
            </a:r>
            <a:r>
              <a:rPr lang="en-IN" dirty="0" err="1"/>
              <a:t>i</a:t>
            </a:r>
            <a:r>
              <a:rPr lang="en-IN" dirty="0"/>
              <a:t>++) {</a:t>
            </a:r>
          </a:p>
          <a:p>
            <a:r>
              <a:rPr lang="en-IN" dirty="0"/>
              <a:t>              </a:t>
            </a:r>
            <a:r>
              <a:rPr lang="en-IN" dirty="0" err="1"/>
              <a:t>out.println</a:t>
            </a:r>
            <a:r>
              <a:rPr lang="en-IN" dirty="0"/>
              <a:t>(“Writing good code: “ + </a:t>
            </a:r>
            <a:r>
              <a:rPr lang="en-IN" dirty="0" err="1"/>
              <a:t>i</a:t>
            </a:r>
            <a:r>
              <a:rPr lang="en-IN" dirty="0"/>
              <a:t>); </a:t>
            </a:r>
          </a:p>
          <a:p>
            <a:r>
              <a:rPr lang="en-IN" dirty="0"/>
              <a:t>        }</a:t>
            </a:r>
          </a:p>
          <a:p>
            <a:r>
              <a:rPr lang="en-IN" dirty="0"/>
              <a:t>%&gt;</a:t>
            </a:r>
          </a:p>
          <a:p>
            <a:pPr marL="0" indent="0">
              <a:buNone/>
            </a:pPr>
            <a:r>
              <a:rPr lang="en-IN" dirty="0"/>
              <a:t>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817823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3800F-7175-277B-1938-FF376C07F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JSP </a:t>
            </a:r>
            <a:r>
              <a:rPr lang="en-IN" dirty="0" err="1"/>
              <a:t>Scriptlet</a:t>
            </a:r>
            <a:r>
              <a:rPr lang="en-IN" dirty="0"/>
              <a:t> - Best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12439-E500-B9AB-4F1E-F8F6EBE0B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Minimize the amount of </a:t>
            </a:r>
            <a:r>
              <a:rPr lang="en-US" dirty="0" err="1"/>
              <a:t>scriptlet</a:t>
            </a:r>
            <a:r>
              <a:rPr lang="en-US" dirty="0"/>
              <a:t> code in a JSP</a:t>
            </a:r>
          </a:p>
          <a:p>
            <a:pPr>
              <a:lnSpc>
                <a:spcPct val="200000"/>
              </a:lnSpc>
            </a:pPr>
            <a:r>
              <a:rPr lang="en-US" dirty="0"/>
              <a:t>Avoid dumping thousands of lines of code in a JSP</a:t>
            </a:r>
          </a:p>
          <a:p>
            <a:pPr>
              <a:lnSpc>
                <a:spcPct val="200000"/>
              </a:lnSpc>
            </a:pPr>
            <a:r>
              <a:rPr lang="en-US" dirty="0"/>
              <a:t>Refactor this into a separate Java class … make use of MVC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2355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42BC9-E093-0DB2-A9F4-D984D9BB7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JSP Declarations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6043B-9601-4C6C-F9FC-632D4E5AF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Declare a method in the JSP page</a:t>
            </a:r>
          </a:p>
          <a:p>
            <a:r>
              <a:rPr lang="en-US" dirty="0"/>
              <a:t>Call the method in the same JSP page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7544E1-777E-B34B-49F4-8FEB3AE59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286" y="3136749"/>
            <a:ext cx="6484815" cy="265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02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3EB56-5791-833A-CF7A-5F30D84D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JSP Declaration -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D88D13-4A9C-8277-C3F1-52CCEE5EA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8019" y="1991238"/>
            <a:ext cx="9935962" cy="4020111"/>
          </a:xfrm>
        </p:spPr>
      </p:pic>
    </p:spTree>
    <p:extLst>
      <p:ext uri="{BB962C8B-B14F-4D97-AF65-F5344CB8AC3E}">
        <p14:creationId xmlns:p14="http://schemas.microsoft.com/office/powerpoint/2010/main" val="900653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19025-4178-7F90-584D-00F57A5CB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JSP Declarations - Best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527B8-4E6E-B4FC-4DE8-9A15CB74B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Minimize the number of declarations in a JSP</a:t>
            </a:r>
          </a:p>
          <a:p>
            <a:pPr>
              <a:lnSpc>
                <a:spcPct val="200000"/>
              </a:lnSpc>
            </a:pPr>
            <a:r>
              <a:rPr lang="en-US" dirty="0"/>
              <a:t>Avoid dumping thousands of lines of code in a JSP</a:t>
            </a:r>
          </a:p>
          <a:p>
            <a:pPr>
              <a:lnSpc>
                <a:spcPct val="200000"/>
              </a:lnSpc>
            </a:pPr>
            <a:r>
              <a:rPr lang="en-US" dirty="0"/>
              <a:t>Refactor this into a separate Java class … make use of MVC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56836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7E5C7-01D9-BFCE-3E41-C24B502D9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Java Class from JSP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ED81D-CB26-176D-7C1F-F7355DC3D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94082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94BFB-8A52-7276-BDE4-7B37D5FD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JSP - Best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CDD87-BCAE-8831-0CB9-908E9C38A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Minimize the </a:t>
            </a:r>
            <a:r>
              <a:rPr lang="en-US" dirty="0" err="1"/>
              <a:t>scriptlets</a:t>
            </a:r>
            <a:r>
              <a:rPr lang="en-US" dirty="0"/>
              <a:t> and declarations in a JSP</a:t>
            </a:r>
          </a:p>
          <a:p>
            <a:pPr>
              <a:lnSpc>
                <a:spcPct val="200000"/>
              </a:lnSpc>
            </a:pPr>
            <a:r>
              <a:rPr lang="en-US" dirty="0"/>
              <a:t>Avoid dumping thousands of lines of code in a JSP</a:t>
            </a:r>
          </a:p>
          <a:p>
            <a:pPr>
              <a:lnSpc>
                <a:spcPct val="200000"/>
              </a:lnSpc>
            </a:pPr>
            <a:r>
              <a:rPr lang="en-US" dirty="0"/>
              <a:t>Refactor this into a separate Java class … make use of MVC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1253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659C1-7097-A7CB-67D8-FF541884B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00E5C-98D1-ED69-99ED-06C08C075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IN" dirty="0"/>
              <a:t>What are Web Applications?</a:t>
            </a:r>
          </a:p>
          <a:p>
            <a:pPr>
              <a:lnSpc>
                <a:spcPct val="200000"/>
              </a:lnSpc>
            </a:pPr>
            <a:r>
              <a:rPr lang="en-US" dirty="0"/>
              <a:t>What are JSP and Servlets?</a:t>
            </a:r>
            <a:endParaRPr lang="en-IN" dirty="0"/>
          </a:p>
          <a:p>
            <a:pPr>
              <a:lnSpc>
                <a:spcPct val="200000"/>
              </a:lnSpc>
            </a:pPr>
            <a:r>
              <a:rPr lang="en-US" dirty="0"/>
              <a:t>What types of apps can you create?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1513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11C5-0E50-0271-2713-5CB5F88E5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JSP - Best Practice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586106-F3FB-4716-6B0B-1DEA02C7D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7598" y="2396107"/>
            <a:ext cx="9516803" cy="3210373"/>
          </a:xfrm>
        </p:spPr>
      </p:pic>
    </p:spTree>
    <p:extLst>
      <p:ext uri="{BB962C8B-B14F-4D97-AF65-F5344CB8AC3E}">
        <p14:creationId xmlns:p14="http://schemas.microsoft.com/office/powerpoint/2010/main" val="2506053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1C78F-5387-FCC7-46E6-9BBA2EE71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16EF9-EC3E-A2FB-C58C-B51983463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10676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E2F46-011B-FE28-FFCD-982C4AF4C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 Do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EDD5E-F6FE-1B0D-9F8B-F811D85F6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IN" dirty="0"/>
              <a:t>Create Java class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Call Java class from JSP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4591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8B7AA-5CE8-436D-4A17-7258BC8AC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JSP Built-In Server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A3BEA-908B-A323-D4C1-A596EB71F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Given to you for free</a:t>
            </a:r>
          </a:p>
          <a:p>
            <a:pPr>
              <a:lnSpc>
                <a:spcPct val="200000"/>
              </a:lnSpc>
            </a:pPr>
            <a:r>
              <a:rPr lang="en-US" dirty="0"/>
              <a:t>Use them directly in your JSP page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1791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B88FD-FEAF-501A-F499-B3F5B2D71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Built-In Server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8B9FA-06C4-480F-D1BA-479B9C272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of commonly used JSP objects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74708-8665-CE44-092D-F8FD09905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962" y="2387807"/>
            <a:ext cx="10515600" cy="39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663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F3F8F-CA00-CC55-D3AA-017B34D8C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HTTP Request / Response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C7E348-8A7E-6F74-22EC-BAF6598BB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18184"/>
            <a:ext cx="10515600" cy="3166220"/>
          </a:xfrm>
        </p:spPr>
      </p:pic>
    </p:spTree>
    <p:extLst>
      <p:ext uri="{BB962C8B-B14F-4D97-AF65-F5344CB8AC3E}">
        <p14:creationId xmlns:p14="http://schemas.microsoft.com/office/powerpoint/2010/main" val="849427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7DC8A-B887-96CE-5B95-CE4064298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Including Files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19383B-74FC-88FD-C588-259700FC6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40155"/>
            <a:ext cx="10515600" cy="3322277"/>
          </a:xfrm>
        </p:spPr>
      </p:pic>
    </p:spTree>
    <p:extLst>
      <p:ext uri="{BB962C8B-B14F-4D97-AF65-F5344CB8AC3E}">
        <p14:creationId xmlns:p14="http://schemas.microsoft.com/office/powerpoint/2010/main" val="27591155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DF428-4DF3-D1CF-758D-22A560372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Including Files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7D77F8-B392-9634-CEFE-5B9C6C22BD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014" y="1825625"/>
            <a:ext cx="10245971" cy="4351338"/>
          </a:xfrm>
        </p:spPr>
      </p:pic>
    </p:spTree>
    <p:extLst>
      <p:ext uri="{BB962C8B-B14F-4D97-AF65-F5344CB8AC3E}">
        <p14:creationId xmlns:p14="http://schemas.microsoft.com/office/powerpoint/2010/main" val="2158365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BDD8E-64EC-285C-DD0C-E20CDE270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Web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944B9-15CF-2BD2-CE17-749CD675D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web site where the HTML pages are generated dynamically</a:t>
            </a:r>
          </a:p>
          <a:p>
            <a:r>
              <a:rPr lang="en-US" dirty="0"/>
              <a:t>Based on the user’s actions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407C93-4612-CA0A-FE97-FA42B92DC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386" y="3484240"/>
            <a:ext cx="10589342" cy="244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051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6C2C2-ACB9-2A76-7D14-82BD3B2E2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Web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EB1DB-228A-4A78-119F-5BDFEFEA4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web site where the HTML pages are generated dynamically</a:t>
            </a:r>
          </a:p>
          <a:p>
            <a:r>
              <a:rPr lang="en-US" dirty="0"/>
              <a:t>Based on the user’s actions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D2D653-F99B-0742-B120-F342BB87B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484" y="3323783"/>
            <a:ext cx="10515600" cy="244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21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A739E-1926-D873-2BFD-E25457642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9CE67-9ED4-70E2-3897-2B116B92B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Web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0C97D-7D7E-B6E3-ADB9-A908D95F5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web site where the HTML pages are generated dynamically</a:t>
            </a:r>
          </a:p>
          <a:p>
            <a:r>
              <a:rPr lang="en-US" dirty="0"/>
              <a:t>Based on the user’s actions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50602B-DEF2-6D7A-AFF1-7DE382D9E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34" y="3250792"/>
            <a:ext cx="10933471" cy="242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09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2DE43-E3EE-7201-72CF-164C19713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3FF4-28B7-F9EE-E36B-EAE97783B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Web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269CB-C93F-4C30-CA20-E77EF5EC5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web site where the HTML pages are generated dynamically</a:t>
            </a:r>
          </a:p>
          <a:p>
            <a:r>
              <a:rPr lang="en-US" dirty="0"/>
              <a:t>Based on the user’s actions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F24B4-3979-0D25-E88D-BC73CE38C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231" y="3140936"/>
            <a:ext cx="10854813" cy="236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536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950C4-3265-241E-274A-93AACE9AF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1E9F4-8CC3-BC7E-6854-80C902F7F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Web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B0DF6-B0FD-8DD6-B416-94F0FCD6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web site where the HTML pages are generated dynamically</a:t>
            </a:r>
          </a:p>
          <a:p>
            <a:r>
              <a:rPr lang="en-US" dirty="0"/>
              <a:t>Based on the user’s actions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17F525-FD71-4650-94CA-E4544E98E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33" y="3215693"/>
            <a:ext cx="11071123" cy="248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11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B3BB9-A077-4ABD-C9BA-58C441907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JSPs and Servlets?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168EF-7DE6-C98B-B4A3-4D2C005D2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Java code that runs on the web server</a:t>
            </a:r>
          </a:p>
          <a:p>
            <a:pPr>
              <a:lnSpc>
                <a:spcPct val="200000"/>
              </a:lnSpc>
            </a:pPr>
            <a:r>
              <a:rPr lang="en-US" dirty="0"/>
              <a:t>Reads user’s actions … normally from HTML Form</a:t>
            </a:r>
          </a:p>
          <a:p>
            <a:pPr>
              <a:lnSpc>
                <a:spcPct val="200000"/>
              </a:lnSpc>
            </a:pPr>
            <a:r>
              <a:rPr lang="en-IN" dirty="0"/>
              <a:t>Performs the work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Returns an HTML page that is generated dynamically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5304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588</Words>
  <Application>Microsoft Office PowerPoint</Application>
  <PresentationFormat>Widescreen</PresentationFormat>
  <Paragraphs>107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Wingdings</vt:lpstr>
      <vt:lpstr>Office Theme</vt:lpstr>
      <vt:lpstr>Java Server Pages (JSP)</vt:lpstr>
      <vt:lpstr>Road Map</vt:lpstr>
      <vt:lpstr>Overview</vt:lpstr>
      <vt:lpstr>Web Applications</vt:lpstr>
      <vt:lpstr>Web Applications</vt:lpstr>
      <vt:lpstr>Web Applications</vt:lpstr>
      <vt:lpstr>Web Applications</vt:lpstr>
      <vt:lpstr>Web Applications</vt:lpstr>
      <vt:lpstr>What are JSPs and Servlets?</vt:lpstr>
      <vt:lpstr>What are JSPs and Servlets?</vt:lpstr>
      <vt:lpstr>What Types of Web Apps can you create?</vt:lpstr>
      <vt:lpstr>Key Building Blocks</vt:lpstr>
      <vt:lpstr>Required Software</vt:lpstr>
      <vt:lpstr>JSP</vt:lpstr>
      <vt:lpstr>Where is the JSP processed?</vt:lpstr>
      <vt:lpstr>Where to place JSP file?</vt:lpstr>
      <vt:lpstr>Code</vt:lpstr>
      <vt:lpstr>JSP Scripting Elements</vt:lpstr>
      <vt:lpstr>JSP Expression</vt:lpstr>
      <vt:lpstr>JSP Expression - Example</vt:lpstr>
      <vt:lpstr>JSP Expression - More Examples</vt:lpstr>
      <vt:lpstr>JSP Scriptlets</vt:lpstr>
      <vt:lpstr>JSP Scriptlet - Example</vt:lpstr>
      <vt:lpstr>JSP Scriptlet - Best Practice</vt:lpstr>
      <vt:lpstr>JSP Declarations</vt:lpstr>
      <vt:lpstr>JSP Declaration - Example</vt:lpstr>
      <vt:lpstr>JSP Declarations - Best Practice</vt:lpstr>
      <vt:lpstr>Call Java Class from JSP </vt:lpstr>
      <vt:lpstr>JSP - Best Practice</vt:lpstr>
      <vt:lpstr>JSP - Best Practice</vt:lpstr>
      <vt:lpstr>PowerPoint Presentation</vt:lpstr>
      <vt:lpstr>To Do List</vt:lpstr>
      <vt:lpstr>JSP Built-In Server Objects</vt:lpstr>
      <vt:lpstr>Built-In Server Objects</vt:lpstr>
      <vt:lpstr>HTTP Request / Response</vt:lpstr>
      <vt:lpstr>Including Files</vt:lpstr>
      <vt:lpstr>Including Files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Ranganathan Kasiganesan</dc:creator>
  <cp:lastModifiedBy>Ranganathan Kasiganesan</cp:lastModifiedBy>
  <cp:revision>5</cp:revision>
  <dcterms:created xsi:type="dcterms:W3CDTF">2025-03-15T03:47:29Z</dcterms:created>
  <dcterms:modified xsi:type="dcterms:W3CDTF">2025-03-17T04:37:13Z</dcterms:modified>
</cp:coreProperties>
</file>